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63" r:id="rId5"/>
    <p:sldId id="264" r:id="rId6"/>
    <p:sldId id="265" r:id="rId7"/>
  </p:sldIdLst>
  <p:sldSz cx="9144000" cy="6858000" type="screen4x3"/>
  <p:notesSz cx="6858000" cy="9144000"/>
  <p:custDataLst>
    <p:tags r:id="rId8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="" xmlns:p14="http://schemas.microsoft.com/office/powerpoint/2010/main">
          <a:srgbClr val="FF0000"/>
        </p14:laserClr>
      </p:ext>
      <p:ext uri="{2FDB2607-1784-4EEB-B798-7EB5836EED8A}">
        <p14:showMediaCtrls xmlns="" xmlns:p14="http://schemas.microsoft.com/office/powerpoint/2010/main" val="1"/>
      </p:ext>
    </p:extLst>
  </p:showPr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91" d="100"/>
          <a:sy n="91" d="100"/>
        </p:scale>
        <p:origin x="-972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3" descr="C:\DATA\Графика\Энигма Энтер\Презентации\ЕИРЦ\Герб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07950"/>
            <a:ext cx="9239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1259632" y="1556792"/>
            <a:ext cx="7235981" cy="1944216"/>
          </a:xfrm>
        </p:spPr>
        <p:txBody>
          <a:bodyPr/>
          <a:lstStyle>
            <a:lvl1pPr>
              <a:defRPr sz="6000" baseline="0"/>
            </a:lvl1pPr>
          </a:lstStyle>
          <a:p>
            <a:r>
              <a:rPr lang="ru-RU" dirty="0" smtClean="0"/>
              <a:t>Как передать показания ИПУ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 hasCustomPrompt="1"/>
          </p:nvPr>
        </p:nvSpPr>
        <p:spPr>
          <a:xfrm>
            <a:off x="1216151" y="201702"/>
            <a:ext cx="6189583" cy="949569"/>
          </a:xfrm>
        </p:spPr>
        <p:txBody>
          <a:bodyPr>
            <a:normAutofit/>
          </a:bodyPr>
          <a:lstStyle>
            <a:lvl1pPr marL="0" indent="0" algn="r">
              <a:buNone/>
              <a:defRPr sz="2800" b="1">
                <a:solidFill>
                  <a:srgbClr val="3A7DC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dirty="0" smtClean="0"/>
              <a:t>ГКУ «Центр координации ГУ ИС»</a:t>
            </a:r>
            <a:endParaRPr lang="en-US" dirty="0"/>
          </a:p>
        </p:txBody>
      </p:sp>
      <p:sp>
        <p:nvSpPr>
          <p:cNvPr id="11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 dirty="0"/>
          </a:p>
        </p:txBody>
      </p:sp>
    </p:spTree>
    <p:extLst>
      <p:ext uri="{BB962C8B-B14F-4D97-AF65-F5344CB8AC3E}">
        <p14:creationId xmlns="" xmlns:p14="http://schemas.microsoft.com/office/powerpoint/2010/main" val="33401362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41144783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471984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1_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/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4098541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87624" y="116632"/>
            <a:ext cx="7239000" cy="1143000"/>
          </a:xfrm>
        </p:spPr>
        <p:txBody>
          <a:bodyPr/>
          <a:lstStyle>
            <a:lvl1pPr algn="l">
              <a:defRPr sz="40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8" name="Subtitle 2"/>
          <p:cNvSpPr>
            <a:spLocks noGrp="1"/>
          </p:cNvSpPr>
          <p:nvPr>
            <p:ph type="subTitle" idx="13"/>
          </p:nvPr>
        </p:nvSpPr>
        <p:spPr>
          <a:xfrm>
            <a:off x="1187624" y="1484784"/>
            <a:ext cx="7272808" cy="949569"/>
          </a:xfrm>
        </p:spPr>
        <p:txBody>
          <a:bodyPr>
            <a:normAutofit/>
          </a:bodyPr>
          <a:lstStyle>
            <a:lvl1pPr marL="0" indent="0" algn="l">
              <a:buNone/>
              <a:defRPr sz="3600" b="1">
                <a:solidFill>
                  <a:srgbClr val="3A7DC6"/>
                </a:solidFill>
                <a:effectLst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5" name="Date Placeholder 6"/>
          <p:cNvSpPr>
            <a:spLocks noGrp="1"/>
          </p:cNvSpPr>
          <p:nvPr>
            <p:ph type="dt" sz="half" idx="14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11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46752664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199" y="4484080"/>
            <a:ext cx="7239001" cy="762000"/>
          </a:xfrm>
        </p:spPr>
        <p:txBody>
          <a:bodyPr bIns="0" anchor="b"/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1219200" y="5257800"/>
            <a:ext cx="7239000" cy="1143000"/>
          </a:xfrm>
        </p:spPr>
        <p:txBody>
          <a:bodyPr/>
          <a:lstStyle>
            <a:lvl1pPr algn="l">
              <a:defRPr sz="7200" baseline="0">
                <a:ln w="12700">
                  <a:solidFill>
                    <a:schemeClr val="tx2"/>
                  </a:solidFill>
                </a:ln>
              </a:defRPr>
            </a:lvl1pPr>
          </a:lstStyle>
          <a:p>
            <a:r>
              <a:rPr lang="ru-RU" dirty="0" smtClean="0"/>
              <a:t>Образец заголовка</a:t>
            </a:r>
            <a:endParaRPr lang="en-US" dirty="0"/>
          </a:p>
        </p:txBody>
      </p:sp>
      <p:sp>
        <p:nvSpPr>
          <p:cNvPr id="4" name="Date Placeholder 18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5" name="Slide Number Placeholder 19"/>
          <p:cNvSpPr>
            <a:spLocks noGrp="1"/>
          </p:cNvSpPr>
          <p:nvPr>
            <p:ph type="sldNum" sz="quarter" idx="11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Footer Placeholder 20"/>
          <p:cNvSpPr>
            <a:spLocks noGrp="1"/>
          </p:cNvSpPr>
          <p:nvPr>
            <p:ph type="ftr" sz="quarter" idx="12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11965502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2161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5102352" y="841248"/>
            <a:ext cx="3730752" cy="438912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5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7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5664301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19200" y="841248"/>
            <a:ext cx="3733800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05400" y="841248"/>
            <a:ext cx="3735267" cy="533400"/>
          </a:xfrm>
        </p:spPr>
        <p:txBody>
          <a:bodyPr>
            <a:normAutofit/>
          </a:bodyPr>
          <a:lstStyle>
            <a:lvl1pPr marL="0" indent="0">
              <a:buNone/>
              <a:defRPr sz="18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1216152" y="1380744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5102352" y="1380743"/>
            <a:ext cx="3730752" cy="38404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5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7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7511922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6979610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3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4" name="Footer Placeholder 6"/>
          <p:cNvSpPr>
            <a:spLocks noGrp="1"/>
          </p:cNvSpPr>
          <p:nvPr>
            <p:ph type="ftr" sz="quarter" idx="12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11087825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715000" y="395287"/>
            <a:ext cx="3008313" cy="1162050"/>
          </a:xfrm>
        </p:spPr>
        <p:txBody>
          <a:bodyPr/>
          <a:lstStyle>
            <a:lvl1pPr algn="l">
              <a:defRPr sz="2000" b="1">
                <a:ln>
                  <a:noFill/>
                </a:ln>
                <a:solidFill>
                  <a:srgbClr val="FF7605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15000" y="1557337"/>
            <a:ext cx="3008313" cy="4386263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14" name="Content Placeholder 13"/>
          <p:cNvSpPr>
            <a:spLocks noGrp="1"/>
          </p:cNvSpPr>
          <p:nvPr>
            <p:ph sz="quarter" idx="13"/>
          </p:nvPr>
        </p:nvSpPr>
        <p:spPr>
          <a:xfrm>
            <a:off x="914400" y="381000"/>
            <a:ext cx="4800600" cy="59436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8"/>
          <p:cNvSpPr>
            <a:spLocks noGrp="1"/>
          </p:cNvSpPr>
          <p:nvPr>
            <p:ph type="dt" sz="half" idx="14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Slide Number Placeholder 9"/>
          <p:cNvSpPr>
            <a:spLocks noGrp="1"/>
          </p:cNvSpPr>
          <p:nvPr>
            <p:ph type="sldNum" sz="quarter" idx="15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Footer Placeholder 12"/>
          <p:cNvSpPr>
            <a:spLocks noGrp="1"/>
          </p:cNvSpPr>
          <p:nvPr>
            <p:ph type="ftr" sz="quarter" idx="16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28337831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19200" y="4624754"/>
            <a:ext cx="5486400" cy="404446"/>
          </a:xfrm>
        </p:spPr>
        <p:txBody>
          <a:bodyPr bIns="0"/>
          <a:lstStyle>
            <a:lvl1pPr algn="l">
              <a:defRPr sz="2000" b="1">
                <a:ln w="12700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23975" y="381000"/>
            <a:ext cx="5867400" cy="4081462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ru-RU" noProof="0" smtClean="0"/>
              <a:t>Вставка рисунка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19200" y="5029200"/>
            <a:ext cx="4038600" cy="1371600"/>
          </a:xfrm>
        </p:spPr>
        <p:txBody>
          <a:bodyPr/>
          <a:lstStyle>
            <a:lvl1pPr marL="0" indent="0">
              <a:buNone/>
              <a:defRPr sz="1400">
                <a:solidFill>
                  <a:schemeClr val="tx1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 rot="16200000">
            <a:off x="-1198563" y="4821238"/>
            <a:ext cx="2625725" cy="228600"/>
          </a:xfrm>
        </p:spPr>
        <p:txBody>
          <a:bodyPr/>
          <a:lstStyle>
            <a:lvl1pPr>
              <a:defRPr/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258888" y="6553200"/>
            <a:ext cx="71628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686800" y="5740400"/>
            <a:ext cx="381000" cy="365125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fld id="{D101BE86-DB7B-4C59-A113-B6E4652CC45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="" xmlns:p14="http://schemas.microsoft.com/office/powerpoint/2010/main" val="3644051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05933" y="1916832"/>
            <a:ext cx="7239000" cy="2088232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dirty="0" smtClean="0"/>
              <a:t>Как передать показания ИПУ</a:t>
            </a:r>
            <a:endParaRPr lang="en-US" dirty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1219200" y="838200"/>
            <a:ext cx="7467600" cy="8626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dirty="0" smtClean="0"/>
              <a:t>ГКУ «Центр координации ГУ ИС»</a:t>
            </a:r>
            <a:endParaRPr lang="en-US" dirty="0" smtClean="0"/>
          </a:p>
        </p:txBody>
      </p:sp>
      <p:pic>
        <p:nvPicPr>
          <p:cNvPr id="1034" name="Picture 3" descr="C:\DATA\Графика\Энигма Энтер\Презентации\ЕИРЦ\Герб.png"/>
          <p:cNvPicPr>
            <a:picLocks noChangeAspect="1" noChangeArrowheads="1"/>
          </p:cNvPicPr>
          <p:nvPr/>
        </p:nvPicPr>
        <p:blipFill>
          <a:blip r:embed="rId14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775" y="107950"/>
            <a:ext cx="923925" cy="108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-1391444" y="4533107"/>
            <a:ext cx="3106737" cy="323850"/>
          </a:xfrm>
          <a:prstGeom prst="rect">
            <a:avLst/>
          </a:prstGeom>
        </p:spPr>
        <p:txBody>
          <a:bodyPr/>
          <a:lstStyle>
            <a:lvl1pPr>
              <a:defRPr sz="140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defRPr>
            </a:lvl1pPr>
          </a:lstStyle>
          <a:p>
            <a:fld id="{5BB28C3E-DD4C-45BA-99ED-3EDF7B9A91A8}" type="datetimeFigureOut">
              <a:rPr lang="ru-RU" smtClean="0"/>
              <a:pPr/>
              <a:t>02.02.2015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iming>
    <p:tnLst>
      <p:par>
        <p:cTn id="1" dur="indefinite" restart="never" nodeType="tmRoot"/>
      </p:par>
    </p:tnLst>
  </p:timing>
  <p:txStyles>
    <p:titleStyle>
      <a:lvl1pPr algn="l" rtl="0" eaLnBrk="1" fontAlgn="base" hangingPunct="1">
        <a:spcBef>
          <a:spcPct val="0"/>
        </a:spcBef>
        <a:spcAft>
          <a:spcPct val="0"/>
        </a:spcAft>
        <a:defRPr sz="7200" b="1" kern="1200" baseline="0">
          <a:ln w="12700">
            <a:solidFill>
              <a:schemeClr val="tx2"/>
            </a:solidFill>
          </a:ln>
          <a:solidFill>
            <a:srgbClr val="C00000"/>
          </a:solidFill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7200" b="1">
          <a:solidFill>
            <a:srgbClr val="C00000"/>
          </a:solidFill>
          <a:latin typeface="Calibri" pitchFamily="34" charset="0"/>
        </a:defRPr>
      </a:lvl9pPr>
    </p:titleStyle>
    <p:bodyStyle>
      <a:lvl1pPr marL="0" indent="0" algn="l" rtl="0" eaLnBrk="1" fontAlgn="base" hangingPunct="1">
        <a:spcBef>
          <a:spcPct val="20000"/>
        </a:spcBef>
        <a:spcAft>
          <a:spcPct val="0"/>
        </a:spcAft>
        <a:buFont typeface="Arial" charset="0"/>
        <a:buNone/>
        <a:defRPr sz="2800" kern="1200" baseline="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˃"/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Calibri" pitchFamily="34" charset="0"/>
        <a:buChar char="+"/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&gt;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Calibri" pitchFamily="34" charset="0"/>
        <a:buChar char="+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»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1"/>
        </a:buClr>
        <a:buFont typeface="Calibri" pitchFamily="34" charset="0"/>
        <a:buChar char="−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11560" y="1142984"/>
            <a:ext cx="8604448" cy="1500198"/>
          </a:xfrm>
        </p:spPr>
        <p:txBody>
          <a:bodyPr/>
          <a:lstStyle/>
          <a:p>
            <a:r>
              <a:rPr lang="ru-RU" sz="4400" dirty="0">
                <a:solidFill>
                  <a:srgbClr val="3A7DC6"/>
                </a:solidFill>
                <a:effectLst/>
                <a:latin typeface="+mn-lt"/>
                <a:ea typeface="+mn-ea"/>
                <a:cs typeface="+mn-cs"/>
              </a:rPr>
              <a:t>Как передать показания индивидуального прибора учета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>
          <a:xfrm>
            <a:off x="611560" y="3000372"/>
            <a:ext cx="8280920" cy="257176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l" rtl="0" eaLnBrk="1" fontAlgn="base" hangingPunct="1">
              <a:spcBef>
                <a:spcPct val="0"/>
              </a:spcBef>
              <a:spcAft>
                <a:spcPct val="0"/>
              </a:spcAft>
              <a:defRPr sz="6000" b="1" kern="1200" baseline="0">
                <a:ln w="12700">
                  <a:solidFill>
                    <a:schemeClr val="tx2"/>
                  </a:solidFill>
                </a:ln>
                <a:solidFill>
                  <a:srgbClr val="C0000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+mj-lt"/>
                <a:ea typeface="+mj-ea"/>
                <a:cs typeface="+mj-cs"/>
              </a:defRPr>
            </a:lvl1pPr>
            <a:lvl2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2pPr>
            <a:lvl3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3pPr>
            <a:lvl4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4pPr>
            <a:lvl5pPr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5pPr>
            <a:lvl6pPr marL="4572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6pPr>
            <a:lvl7pPr marL="9144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7pPr>
            <a:lvl8pPr marL="13716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8pPr>
            <a:lvl9pPr marL="1828800" algn="l" rtl="0" eaLnBrk="1" fontAlgn="base" hangingPunct="1">
              <a:spcBef>
                <a:spcPct val="0"/>
              </a:spcBef>
              <a:spcAft>
                <a:spcPct val="0"/>
              </a:spcAft>
              <a:defRPr sz="7200" b="1">
                <a:solidFill>
                  <a:srgbClr val="C00000"/>
                </a:solidFill>
                <a:latin typeface="Calibri" pitchFamily="34" charset="0"/>
              </a:defRPr>
            </a:lvl9pPr>
          </a:lstStyle>
          <a:p>
            <a:pPr algn="ctr"/>
            <a:r>
              <a:rPr lang="ru-RU" sz="4800" dirty="0" smtClean="0">
                <a:effectLst/>
              </a:rPr>
              <a:t>с помощью </a:t>
            </a:r>
          </a:p>
          <a:p>
            <a:pPr algn="ctr"/>
            <a:r>
              <a:rPr lang="ru-RU" sz="4800" dirty="0" smtClean="0">
                <a:effectLst/>
              </a:rPr>
              <a:t>SMS-сервиса</a:t>
            </a:r>
            <a:endParaRPr lang="en-US" sz="4800" dirty="0" smtClean="0">
              <a:effectLst/>
            </a:endParaRPr>
          </a:p>
          <a:p>
            <a:endParaRPr lang="en-US" sz="3200" dirty="0" smtClean="0">
              <a:effectLst/>
            </a:endParaRPr>
          </a:p>
          <a:p>
            <a:r>
              <a:rPr lang="ru-RU" sz="3200" dirty="0" smtClean="0">
                <a:effectLst/>
              </a:rPr>
              <a:t> </a:t>
            </a:r>
            <a:endParaRPr lang="ru-RU" sz="3200" dirty="0">
              <a:effectLst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08320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290126" y="0"/>
            <a:ext cx="7859891" cy="548680"/>
          </a:xfrm>
        </p:spPr>
        <p:txBody>
          <a:bodyPr/>
          <a:lstStyle/>
          <a:p>
            <a:pPr marL="0" indent="0">
              <a:buNone/>
            </a:pPr>
            <a:r>
              <a:rPr lang="ru-RU" sz="3300" b="1" dirty="0">
                <a:solidFill>
                  <a:srgbClr val="3A7DC6"/>
                </a:solidFill>
              </a:rPr>
              <a:t>ШАГ 1. </a:t>
            </a:r>
            <a:endParaRPr lang="ru-RU" sz="3600" dirty="0"/>
          </a:p>
        </p:txBody>
      </p:sp>
      <p:sp>
        <p:nvSpPr>
          <p:cNvPr id="22" name="Объект 2"/>
          <p:cNvSpPr txBox="1">
            <a:spLocks/>
          </p:cNvSpPr>
          <p:nvPr/>
        </p:nvSpPr>
        <p:spPr bwMode="auto">
          <a:xfrm>
            <a:off x="3203848" y="-27384"/>
            <a:ext cx="5940151" cy="62646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Если вы используете данную SMS-услугу впервые, </a:t>
            </a:r>
            <a:r>
              <a:rPr lang="ru-RU" sz="3600" b="1" dirty="0"/>
              <a:t>зарегистрируйте ваш код плательщика. </a:t>
            </a:r>
          </a:p>
          <a:p>
            <a:r>
              <a:rPr lang="ru-RU" sz="3600" dirty="0" smtClean="0"/>
              <a:t>Для этого отправьте SMS </a:t>
            </a:r>
            <a:r>
              <a:rPr lang="ru-RU" sz="3600" dirty="0"/>
              <a:t>с </a:t>
            </a:r>
            <a:r>
              <a:rPr lang="ru-RU" sz="3600" dirty="0" smtClean="0"/>
              <a:t>текстом: </a:t>
            </a:r>
          </a:p>
          <a:p>
            <a:r>
              <a:rPr lang="ru-RU" sz="3000" b="1" dirty="0" smtClean="0">
                <a:solidFill>
                  <a:srgbClr val="0070C0"/>
                </a:solidFill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</a:t>
            </a:r>
            <a:r>
              <a:rPr lang="ru-RU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кп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 код </a:t>
            </a:r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плательщика</a:t>
            </a:r>
            <a:r>
              <a:rPr lang="ru-RU" sz="3000" b="1" dirty="0">
                <a:solidFill>
                  <a:srgbClr val="0070C0"/>
                </a:solidFill>
              </a:rPr>
              <a:t>» </a:t>
            </a:r>
            <a:endParaRPr lang="ru-RU" sz="3000" b="1" dirty="0" smtClean="0">
              <a:solidFill>
                <a:srgbClr val="0070C0"/>
              </a:solidFill>
            </a:endParaRPr>
          </a:p>
          <a:p>
            <a:r>
              <a:rPr lang="ru-RU" sz="3600" dirty="0" smtClean="0"/>
              <a:t>(</a:t>
            </a:r>
            <a:r>
              <a:rPr lang="ru-RU" sz="3600" dirty="0"/>
              <a:t>например, "вода </a:t>
            </a:r>
            <a:r>
              <a:rPr lang="ru-RU" sz="3600" dirty="0" err="1"/>
              <a:t>кп</a:t>
            </a:r>
            <a:r>
              <a:rPr lang="ru-RU" sz="3600" dirty="0"/>
              <a:t> 1234567890") на номер </a:t>
            </a:r>
            <a:r>
              <a:rPr lang="ru-RU" sz="3600" b="1" dirty="0"/>
              <a:t>7377</a:t>
            </a:r>
            <a:r>
              <a:rPr lang="ru-RU" sz="3600" dirty="0"/>
              <a:t>.</a:t>
            </a:r>
          </a:p>
        </p:txBody>
      </p:sp>
      <p:pic>
        <p:nvPicPr>
          <p:cNvPr id="1030" name="Picture 6" descr="Hi-Tech. Ямальские полицейские сделали первый шаг, чтобы стать &quot;робокопами&quot;. Другие регионы заняли выжидательную позицию - новос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01" y="4581128"/>
            <a:ext cx="3035829" cy="2276872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674850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Объект 2"/>
          <p:cNvSpPr>
            <a:spLocks noGrp="1"/>
          </p:cNvSpPr>
          <p:nvPr>
            <p:ph idx="1"/>
          </p:nvPr>
        </p:nvSpPr>
        <p:spPr>
          <a:xfrm>
            <a:off x="1259631" y="44624"/>
            <a:ext cx="7859891" cy="576064"/>
          </a:xfrm>
        </p:spPr>
        <p:txBody>
          <a:bodyPr/>
          <a:lstStyle/>
          <a:p>
            <a:pPr marL="0" indent="0">
              <a:buNone/>
            </a:pPr>
            <a:r>
              <a:rPr lang="ru-RU" sz="3300" b="1" dirty="0">
                <a:solidFill>
                  <a:srgbClr val="3A7DC6"/>
                </a:solidFill>
              </a:rPr>
              <a:t>ШАГ </a:t>
            </a:r>
            <a:r>
              <a:rPr lang="ru-RU" sz="3300" b="1" dirty="0" smtClean="0">
                <a:solidFill>
                  <a:srgbClr val="3A7DC6"/>
                </a:solidFill>
              </a:rPr>
              <a:t>2. </a:t>
            </a:r>
            <a:endParaRPr lang="en-US" sz="3300" b="1" dirty="0" smtClean="0">
              <a:solidFill>
                <a:srgbClr val="3A7DC6"/>
              </a:solidFill>
            </a:endParaRP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3275856" y="-27384"/>
            <a:ext cx="5868144" cy="45365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Для </a:t>
            </a:r>
            <a:r>
              <a:rPr lang="ru-RU" sz="3600" b="1" dirty="0"/>
              <a:t>просмотра показаний </a:t>
            </a:r>
            <a:r>
              <a:rPr lang="ru-RU" sz="3600" dirty="0"/>
              <a:t>за текущий или предыдущий период, </a:t>
            </a:r>
          </a:p>
          <a:p>
            <a:r>
              <a:rPr lang="ru-RU" sz="3600" dirty="0" smtClean="0"/>
              <a:t>отправьте </a:t>
            </a:r>
            <a:r>
              <a:rPr lang="ru-RU" sz="3600" dirty="0"/>
              <a:t>SMS с текстом 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«вода инфо текущий» </a:t>
            </a:r>
            <a:r>
              <a:rPr lang="ru-RU" sz="3600" dirty="0"/>
              <a:t>или </a:t>
            </a:r>
            <a:endParaRPr lang="ru-RU" sz="3600" dirty="0" smtClean="0"/>
          </a:p>
          <a:p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инфо </a:t>
            </a:r>
            <a:r>
              <a:rPr lang="ru-RU" sz="3000" b="1" dirty="0" err="1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поcледний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» </a:t>
            </a:r>
            <a:endPara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3600" dirty="0" smtClean="0"/>
              <a:t>на </a:t>
            </a:r>
            <a:r>
              <a:rPr lang="ru-RU" sz="3600" dirty="0"/>
              <a:t>номер </a:t>
            </a:r>
            <a:r>
              <a:rPr lang="ru-RU" sz="3600" b="1" dirty="0"/>
              <a:t>7377</a:t>
            </a:r>
            <a:r>
              <a:rPr lang="ru-RU" sz="3600" dirty="0"/>
              <a:t>.</a:t>
            </a:r>
          </a:p>
          <a:p>
            <a:endParaRPr lang="ru-RU" dirty="0"/>
          </a:p>
        </p:txBody>
      </p:sp>
      <p:pic>
        <p:nvPicPr>
          <p:cNvPr id="2059" name="Picture 11" descr="Жители Карпинска смогут отправлять показания счетчиков sms-сообщениями Карпинск. Новости. Газета Вечерний Карпинск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" y="4509120"/>
            <a:ext cx="3526847" cy="234888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189784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 txBox="1">
            <a:spLocks/>
          </p:cNvSpPr>
          <p:nvPr/>
        </p:nvSpPr>
        <p:spPr bwMode="auto">
          <a:xfrm>
            <a:off x="1100655" y="0"/>
            <a:ext cx="8100392" cy="15373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3. </a:t>
            </a:r>
            <a:endParaRPr lang="ru-RU" sz="2400" b="1" dirty="0"/>
          </a:p>
        </p:txBody>
      </p:sp>
      <p:sp>
        <p:nvSpPr>
          <p:cNvPr id="14" name="Объект 2"/>
          <p:cNvSpPr txBox="1">
            <a:spLocks/>
          </p:cNvSpPr>
          <p:nvPr/>
        </p:nvSpPr>
        <p:spPr bwMode="auto">
          <a:xfrm>
            <a:off x="3393565" y="60106"/>
            <a:ext cx="5796136" cy="452102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Чтобы </a:t>
            </a:r>
            <a:r>
              <a:rPr lang="ru-RU" sz="3600" b="1" dirty="0"/>
              <a:t>добавить показания</a:t>
            </a:r>
            <a:r>
              <a:rPr lang="ru-RU" sz="3600" dirty="0"/>
              <a:t>, отправьте SMS с текстом </a:t>
            </a:r>
            <a:endParaRPr lang="ru-RU" sz="3600" dirty="0" smtClean="0"/>
          </a:p>
          <a:p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добавить счетчик №1 счетчик №2» </a:t>
            </a:r>
          </a:p>
          <a:p>
            <a:r>
              <a:rPr lang="ru-RU" sz="3600" dirty="0" smtClean="0"/>
              <a:t>(</a:t>
            </a:r>
            <a:r>
              <a:rPr lang="ru-RU" sz="3600" dirty="0"/>
              <a:t>например, «вода добавить 10.1 20.3») на номер </a:t>
            </a:r>
            <a:r>
              <a:rPr lang="ru-RU" sz="3600" b="1" dirty="0"/>
              <a:t>7377</a:t>
            </a:r>
            <a:r>
              <a:rPr lang="ru-RU" sz="3600" dirty="0" smtClean="0"/>
              <a:t>.</a:t>
            </a:r>
          </a:p>
          <a:p>
            <a:endParaRPr lang="ru-RU" sz="3600" dirty="0" smtClean="0"/>
          </a:p>
        </p:txBody>
      </p:sp>
      <p:pic>
        <p:nvPicPr>
          <p:cNvPr id="3081" name="Picture 9" descr="Ушел из жизни Леонид Иванович Данилов - Новости Вологды / Wo…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b="6207"/>
          <a:stretch/>
        </p:blipFill>
        <p:spPr bwMode="auto">
          <a:xfrm>
            <a:off x="35496" y="3284984"/>
            <a:ext cx="2543175" cy="3573517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799122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Объект 2"/>
          <p:cNvSpPr txBox="1">
            <a:spLocks/>
          </p:cNvSpPr>
          <p:nvPr/>
        </p:nvSpPr>
        <p:spPr bwMode="auto">
          <a:xfrm>
            <a:off x="1043608" y="0"/>
            <a:ext cx="8100392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4.</a:t>
            </a:r>
            <a:endParaRPr lang="ru-RU" b="1" dirty="0"/>
          </a:p>
        </p:txBody>
      </p:sp>
      <p:sp>
        <p:nvSpPr>
          <p:cNvPr id="10" name="Объект 2"/>
          <p:cNvSpPr txBox="1">
            <a:spLocks/>
          </p:cNvSpPr>
          <p:nvPr/>
        </p:nvSpPr>
        <p:spPr bwMode="auto">
          <a:xfrm>
            <a:off x="3203848" y="0"/>
            <a:ext cx="5940152" cy="6021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3600" dirty="0"/>
              <a:t>Если в квартире установлено </a:t>
            </a:r>
            <a:r>
              <a:rPr lang="ru-RU" sz="3600" b="1" dirty="0"/>
              <a:t>больше 2 приборов учета, </a:t>
            </a:r>
            <a:r>
              <a:rPr lang="ru-RU" sz="3600" dirty="0"/>
              <a:t>отправьте SMS с текстом </a:t>
            </a:r>
            <a:endParaRPr lang="ru-RU" sz="3600" dirty="0" smtClean="0"/>
          </a:p>
          <a:p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вода добавить счетчик №1счетчик №</a:t>
            </a:r>
            <a:r>
              <a:rPr lang="ru-RU" sz="3000" b="1" dirty="0" smtClean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2 счетчик </a:t>
            </a:r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№3счетчик №4» </a:t>
            </a:r>
            <a:endParaRPr lang="ru-RU" sz="3000" b="1" dirty="0" smtClean="0">
              <a:solidFill>
                <a:srgbClr val="0070C0"/>
              </a:solidFill>
              <a:latin typeface="Courier New" panose="02070309020205020404" pitchFamily="49" charset="0"/>
              <a:cs typeface="Courier New" panose="02070309020205020404" pitchFamily="49" charset="0"/>
            </a:endParaRPr>
          </a:p>
          <a:p>
            <a:r>
              <a:rPr lang="ru-RU" sz="3600" dirty="0" smtClean="0"/>
              <a:t>(</a:t>
            </a:r>
            <a:r>
              <a:rPr lang="ru-RU" sz="3600" dirty="0"/>
              <a:t>например, «вода добавить 10.1 20.3 12.2 19.5») на номер </a:t>
            </a:r>
            <a:r>
              <a:rPr lang="ru-RU" sz="3600" b="1" dirty="0"/>
              <a:t>7377</a:t>
            </a:r>
            <a:r>
              <a:rPr lang="ru-RU" sz="3600" dirty="0"/>
              <a:t>. </a:t>
            </a:r>
            <a:endParaRPr lang="ru-RU" sz="3600" b="1" dirty="0"/>
          </a:p>
        </p:txBody>
      </p:sp>
      <p:pic>
        <p:nvPicPr>
          <p:cNvPr id="23" name="Picture 2" descr="Счетчик ITELMA д/холодной вoды 1/2&quot; со сгонами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391" y="4468872"/>
            <a:ext cx="3215239" cy="2411430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2407293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Объект 2"/>
          <p:cNvSpPr txBox="1">
            <a:spLocks/>
          </p:cNvSpPr>
          <p:nvPr/>
        </p:nvSpPr>
        <p:spPr bwMode="auto">
          <a:xfrm>
            <a:off x="3203848" y="66024"/>
            <a:ext cx="5760640" cy="50911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dirty="0"/>
              <a:t>В случае </a:t>
            </a:r>
            <a:r>
              <a:rPr lang="ru-RU" b="1" dirty="0"/>
              <a:t>ошибки при вводе</a:t>
            </a:r>
            <a:r>
              <a:rPr lang="ru-RU" dirty="0"/>
              <a:t> показаний, вы можете удалить показания за текущий период, отправив SMS с текстом </a:t>
            </a:r>
            <a:endParaRPr lang="ru-RU" dirty="0" smtClean="0"/>
          </a:p>
          <a:p>
            <a:r>
              <a:rPr lang="ru-RU" sz="3000" b="1" dirty="0">
                <a:solidFill>
                  <a:srgbClr val="0070C0"/>
                </a:solidFill>
                <a:latin typeface="Courier New" panose="02070309020205020404" pitchFamily="49" charset="0"/>
                <a:cs typeface="Courier New" panose="02070309020205020404" pitchFamily="49" charset="0"/>
              </a:rPr>
              <a:t>«вода удалить» </a:t>
            </a:r>
          </a:p>
          <a:p>
            <a:r>
              <a:rPr lang="ru-RU" dirty="0" smtClean="0"/>
              <a:t>на </a:t>
            </a:r>
            <a:r>
              <a:rPr lang="ru-RU" dirty="0"/>
              <a:t>короткий номер </a:t>
            </a:r>
            <a:r>
              <a:rPr lang="ru-RU" b="1" dirty="0"/>
              <a:t>7377</a:t>
            </a:r>
            <a:r>
              <a:rPr lang="ru-RU" dirty="0" smtClean="0"/>
              <a:t>.</a:t>
            </a:r>
          </a:p>
          <a:p>
            <a:endParaRPr lang="ru-RU" dirty="0" smtClean="0"/>
          </a:p>
          <a:p>
            <a:endParaRPr lang="ru-RU" dirty="0"/>
          </a:p>
          <a:p>
            <a:r>
              <a:rPr lang="ru-RU" dirty="0" smtClean="0"/>
              <a:t>Подробнее </a:t>
            </a:r>
            <a:r>
              <a:rPr lang="ru-RU" dirty="0"/>
              <a:t>о сервисе вы можете узнать на сайте </a:t>
            </a:r>
            <a:r>
              <a:rPr lang="ru-RU" b="1" dirty="0"/>
              <a:t>dit.mos.ru/</a:t>
            </a:r>
            <a:r>
              <a:rPr lang="ru-RU" b="1" dirty="0" err="1"/>
              <a:t>apps</a:t>
            </a:r>
            <a:r>
              <a:rPr lang="ru-RU" b="1" dirty="0"/>
              <a:t>.</a:t>
            </a:r>
          </a:p>
          <a:p>
            <a:endParaRPr lang="ru-RU" dirty="0"/>
          </a:p>
          <a:p>
            <a:endParaRPr lang="ru-RU" b="1" dirty="0"/>
          </a:p>
        </p:txBody>
      </p:sp>
      <p:sp>
        <p:nvSpPr>
          <p:cNvPr id="8" name="Объект 2"/>
          <p:cNvSpPr txBox="1">
            <a:spLocks/>
          </p:cNvSpPr>
          <p:nvPr/>
        </p:nvSpPr>
        <p:spPr bwMode="auto">
          <a:xfrm>
            <a:off x="1043608" y="0"/>
            <a:ext cx="8100392" cy="54868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marL="0" indent="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None/>
              <a:defRPr sz="2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˃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Calibri" pitchFamily="34" charset="0"/>
              <a:buChar char="+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&gt;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Calibri" pitchFamily="34" charset="0"/>
              <a:buChar char="+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»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Clr>
                <a:schemeClr val="tx1"/>
              </a:buClr>
              <a:buFont typeface="Calibri" pitchFamily="34" charset="0"/>
              <a:buChar char="−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ru-RU" sz="4000" b="1" dirty="0" smtClean="0">
                <a:solidFill>
                  <a:srgbClr val="3A7DC6"/>
                </a:solidFill>
              </a:rPr>
              <a:t>ШАГ 5. </a:t>
            </a:r>
            <a:endParaRPr lang="ru-RU" b="1" dirty="0"/>
          </a:p>
        </p:txBody>
      </p:sp>
      <p:pic>
        <p:nvPicPr>
          <p:cNvPr id="4" name="Picture 2" descr="Показания электрических счетчиков принимают по SMS - НГС.НОВОСТИ Омск"/>
          <p:cNvPicPr>
            <a:picLocks noChangeAspect="1" noChangeArrowheads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 l="1" t="3203" r="885" b="3699"/>
          <a:stretch/>
        </p:blipFill>
        <p:spPr bwMode="auto">
          <a:xfrm>
            <a:off x="0" y="4077072"/>
            <a:ext cx="3140703" cy="2208114"/>
          </a:xfrm>
          <a:prstGeom prst="rect">
            <a:avLst/>
          </a:prstGeom>
          <a:noFill/>
          <a:extLst>
            <a:ext uri="{909E8E84-426E-40DD-AFC4-6F175D3DCCD1}">
              <a14:hiddenFill xmlns=""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="" xmlns:p14="http://schemas.microsoft.com/office/powerpoint/2010/main" val="3353632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9532f6ecc1ca428f929a2ee9b6a147b3db5d6dcf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ема для презентаций">
  <a:themeElements>
    <a:clrScheme name="Открытая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Кутюр">
      <a:fillStyleLst>
        <a:solidFill>
          <a:schemeClr val="phClr"/>
        </a:solidFill>
        <a:solidFill>
          <a:schemeClr val="phClr">
            <a:tint val="65000"/>
          </a:schemeClr>
        </a:solidFill>
        <a:solidFill>
          <a:schemeClr val="phClr">
            <a:shade val="80000"/>
            <a:satMod val="180000"/>
          </a:schemeClr>
        </a:solidFill>
      </a:fillStyleLst>
      <a:lnStyleLst>
        <a:ln w="9525" cap="flat" cmpd="sng" algn="ctr">
          <a:solidFill>
            <a:schemeClr val="phClr"/>
          </a:solidFill>
          <a:prstDash val="solid"/>
        </a:ln>
        <a:ln w="10795" cap="flat" cmpd="sng" algn="ctr">
          <a:solidFill>
            <a:schemeClr val="phClr"/>
          </a:solidFill>
          <a:prstDash val="solid"/>
        </a:ln>
        <a:ln w="17145" cap="flat" cmpd="sng" algn="ctr">
          <a:solidFill>
            <a:schemeClr val="phClr">
              <a:shade val="95000"/>
              <a:alpha val="50000"/>
              <a:satMod val="150000"/>
            </a:schemeClr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44450" dist="1397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twoPt" dir="tl"/>
          </a:scene3d>
          <a:sp3d prstMaterial="flat">
            <a:bevelT w="19050" h="31750" prst="coolSlan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100000"/>
                <a:lumMod val="125000"/>
              </a:schemeClr>
            </a:gs>
            <a:gs pos="55000">
              <a:schemeClr val="phClr">
                <a:shade val="100000"/>
                <a:satMod val="100000"/>
                <a:lumMod val="100000"/>
              </a:schemeClr>
            </a:gs>
            <a:gs pos="100000">
              <a:schemeClr val="phClr">
                <a:shade val="90000"/>
                <a:satMod val="300000"/>
                <a:lumMod val="9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8000"/>
                <a:satMod val="13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Тема для презентаций</Template>
  <TotalTime>445</TotalTime>
  <Words>201</Words>
  <Application>Microsoft Office PowerPoint</Application>
  <PresentationFormat>Экран (4:3)</PresentationFormat>
  <Paragraphs>30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Тема для презентаций</vt:lpstr>
      <vt:lpstr>Как передать показания индивидуального прибора учета</vt:lpstr>
      <vt:lpstr>Слайд 2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Оплачивайте услуги ЖКХ, не выходя из дома!</dc:title>
  <dc:creator>Оксана Юрьевна Хмельницкая</dc:creator>
  <cp:lastModifiedBy>simonova_nv</cp:lastModifiedBy>
  <cp:revision>79</cp:revision>
  <dcterms:created xsi:type="dcterms:W3CDTF">2012-12-03T15:46:11Z</dcterms:created>
  <dcterms:modified xsi:type="dcterms:W3CDTF">2015-02-02T13:30:23Z</dcterms:modified>
</cp:coreProperties>
</file>